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1909" r:id="rId2"/>
    <p:sldId id="1911" r:id="rId3"/>
    <p:sldId id="1912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6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03570-BC04-4FFF-AFA8-A63C9F43BC4F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41752-4B49-4A41-A29E-4E7CE1DD2A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784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7179F-941D-9A4D-8E89-A31506259D6C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1147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i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7179F-941D-9A4D-8E89-A31506259D6C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9854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7179F-941D-9A4D-8E89-A31506259D6C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6881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776CC9-D8C4-43FB-A86D-692BB701F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34BF273-77E4-40CD-8128-8B7B4C7DF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577F41-DB37-407E-A212-A2E3CDBA1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BD2DCA-4C0B-43D8-9D06-FF5C17CBF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20EE77-DF69-4CE0-BCD0-5B077EB27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91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4241DB-C05B-48A3-A0B7-8D43D7AC9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EC456A-33E8-494F-A97F-A949B63D4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F6A9BB-01C9-47FA-93D8-CE60743A4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C6D22B-F80B-43AF-B9C4-334D476B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F04220-6F48-41F2-966C-04D0E2988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43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321A5E-DBF4-40BD-AAC7-3D29F05DC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2AAC54-3297-4101-B6AC-4CE9D0D4F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0DAF61-1A7F-4D1B-AAAA-E7C86E216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6F2E72-B4CD-4F81-BD77-9037FFF1D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5EB494-7DB4-4A54-AD41-8DE00FE9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42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3BB549-0912-4886-AA1D-409CAB36C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842B16-0ECB-4830-85B1-A91267236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DF298A-0014-4204-83D7-570C1F50E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2E0CCCB-850E-4F92-A473-6D39061FB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C7E98D-86B5-46BD-8BDB-BF81219B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74080BF-E464-41FE-8907-3AB60B8D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01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EFF410-55A9-4E37-B506-6D60549B7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7A518A-2F28-4254-8F9D-C3917B5C8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3839B53-2B01-4EDC-B124-2B859D713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EBCA92E-C892-4F14-B8C5-248500B90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E5840F7-A15C-42FE-81B5-19BD8BBD17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4E3E35C-FF00-46F4-9798-BBF996A5B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076896E-2665-4F2A-8F72-0E7713E37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7A23409-1265-4DFD-96F7-F5FFF7F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09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B1814B-404E-4298-81BA-30E82D897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13014F-883A-4614-B8E8-C0775CE4D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55CA9E-D933-4AB5-A984-6BD00D5CA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0D532A4-037C-4DD9-950F-84DFC5F77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374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E641EF4-8C88-4168-B947-869B79D47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BB6756C-6EE8-4641-875A-F4AEA565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2DE32C-700F-42A9-A8E4-FD6074625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10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4D195-6C68-4C48-BC73-0C7B6B367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C3400B-2411-4A35-9E36-B5E6F8B56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491406F-CCB9-4B2F-9ED0-10AC4CDAF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B937BD-8D29-458B-B437-9FC027FF6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FAA523-409A-4590-B7C3-4C7E89C38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CE14B6-1DFA-4786-AB4F-782E50475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4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8A382F-841C-458F-A088-B88C4AFF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64B7BCA-F93E-42EB-B182-C87ADDD9EF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C5534C4-352F-4EC6-9434-9EEDD267E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D19A3E2-D0EA-4574-A5C8-11FF70A9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F062381-30D0-4C08-BF74-CD4FF7E6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AEC2FA-3B3C-485D-9025-0494C15E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54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996FB-0B6C-46E0-8BB3-4E7A53156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077066-E05C-4002-AE39-E045880BF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0E7BFC-044F-411C-B3E4-FBE4AC64B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A36D69-CC05-4ECC-B12B-E868BC1EC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307BCD-5A99-4FB9-B599-1AB15CB6B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64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F97EBBF-62E4-4E2B-92D5-03C2D8CD1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418146-86C5-4C86-ACCA-13C5728D9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BA83D0-F242-4401-B0C1-5280BFABF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C94BD8-15D5-475A-9A6E-EC02CD94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1A4472-B454-4834-B52C-A45F0E79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428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26BAB8-2594-A140-8C00-519E8F662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000" y="365126"/>
            <a:ext cx="11121422" cy="513416"/>
          </a:xfrm>
        </p:spPr>
        <p:txBody>
          <a:bodyPr/>
          <a:lstStyle/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9FD0994-B5B0-7D45-B4E8-168A31780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zh-CN" altLang="en-US" sz="900">
                <a:solidFill>
                  <a:srgbClr val="898989"/>
                </a:solidFill>
                <a:latin typeface="+mj-ea"/>
              </a:defRPr>
            </a:lvl1pPr>
          </a:lstStyle>
          <a:p>
            <a:r>
              <a:rPr kumimoji="1" lang="zh-CN" altLang="en-US" sz="900" kern="1200">
                <a:solidFill>
                  <a:srgbClr val="898989"/>
                </a:solidFill>
                <a:latin typeface="+mj-ea"/>
                <a:ea typeface="+mn-ea"/>
                <a:cs typeface="+mn-cs"/>
              </a:rPr>
              <a:t>*</a:t>
            </a:r>
            <a:r>
              <a:rPr kumimoji="1" lang="en-US" altLang="zh-CN" sz="900" kern="1200">
                <a:solidFill>
                  <a:srgbClr val="898989"/>
                </a:solidFill>
                <a:latin typeface="+mj-ea"/>
                <a:ea typeface="+mn-ea"/>
                <a:cs typeface="+mn-cs"/>
              </a:rPr>
              <a:t>Confidential</a:t>
            </a:r>
            <a:r>
              <a:rPr kumimoji="1" lang="zh-CN" altLang="en-US" sz="900" kern="1200">
                <a:solidFill>
                  <a:srgbClr val="898989"/>
                </a:solidFill>
                <a:latin typeface="+mj-ea"/>
                <a:ea typeface="+mn-ea"/>
                <a:cs typeface="+mn-cs"/>
              </a:rPr>
              <a:t> 秘密</a:t>
            </a:r>
            <a:endParaRPr kumimoji="1" lang="zh-CN" altLang="en-US" sz="900" kern="1200" dirty="0">
              <a:solidFill>
                <a:srgbClr val="898989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5" name="幻灯片编号占位符 4">
            <a:extLst>
              <a:ext uri="{FF2B5EF4-FFF2-40B4-BE49-F238E27FC236}">
                <a16:creationId xmlns:a16="http://schemas.microsoft.com/office/drawing/2014/main" id="{973155EF-010A-8C44-AA71-1C1D0066D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81757-A667-704E-B799-643DAFF31F8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A57019C-48FC-434D-97BC-3B60477819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513" y="1133290"/>
            <a:ext cx="11120437" cy="4711700"/>
          </a:xfrm>
        </p:spPr>
        <p:txBody>
          <a:bodyPr/>
          <a:lstStyle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kumimoji="1" lang="zh-CN" altLang="en-US" dirty="0"/>
              <a:t>编辑母版文本样式</a:t>
            </a:r>
          </a:p>
          <a:p>
            <a:pPr lvl="1"/>
            <a:r>
              <a:rPr kumimoji="1" lang="zh-CN" altLang="en-US" dirty="0"/>
              <a:t>第二级</a:t>
            </a:r>
          </a:p>
          <a:p>
            <a:pPr lvl="2"/>
            <a:r>
              <a:rPr kumimoji="1" lang="zh-CN" altLang="en-US" dirty="0"/>
              <a:t>第三级</a:t>
            </a:r>
          </a:p>
          <a:p>
            <a:pPr lvl="3"/>
            <a:r>
              <a:rPr kumimoji="1" lang="zh-CN" altLang="en-US" dirty="0"/>
              <a:t>第四级</a:t>
            </a:r>
          </a:p>
          <a:p>
            <a:pPr lvl="4"/>
            <a:r>
              <a:rPr kumimoji="1"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36730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章节页-浅色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:a16="http://schemas.microsoft.com/office/drawing/2014/main" id="{C876E954-699D-6249-AE67-6171C5DC24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56623186-32E7-2C43-A0E0-A8093A728E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57288" y="3094281"/>
            <a:ext cx="5581355" cy="646112"/>
          </a:xfrm>
        </p:spPr>
        <p:txBody>
          <a:bodyPr/>
          <a:lstStyle>
            <a:lvl1pPr algn="r">
              <a:buFontTx/>
              <a:buNone/>
              <a:defRPr sz="4200" b="1">
                <a:solidFill>
                  <a:srgbClr val="0028AA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D216E0C-4E94-B045-B847-377B88A880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9140" y="1157324"/>
            <a:ext cx="4253719" cy="452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8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B063736-9863-4795-ADC6-1B23091D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A26BD0B-C772-4954-B017-9B99A90BB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941DC8-C66D-4494-A660-C263F57E2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884FE-2DE4-4EC5-A100-D553FE709666}" type="datetimeFigureOut">
              <a:rPr lang="zh-CN" altLang="en-US" smtClean="0"/>
              <a:t>2024/6/18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B88D2A-5301-42AD-BFBC-0D96A5D89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0B1CD2-E04C-478E-A07B-747126A45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80D9B-3275-4EEF-B549-23ED470C1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01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幻灯片编号占位符 4">
            <a:extLst>
              <a:ext uri="{FF2B5EF4-FFF2-40B4-BE49-F238E27FC236}">
                <a16:creationId xmlns:a16="http://schemas.microsoft.com/office/drawing/2014/main" id="{B9D80551-9283-4543-9136-AB7C40B2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81757-A667-704E-B799-643DAFF31F89}" type="slidenum">
              <a:rPr kumimoji="1" lang="zh-CN" altLang="en-US" smtClean="0"/>
              <a:pPr/>
              <a:t>1</a:t>
            </a:fld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91460EEB-6364-8A48-B60C-67A47DEE379E}"/>
              </a:ext>
            </a:extLst>
          </p:cNvPr>
          <p:cNvSpPr txBox="1">
            <a:spLocks/>
          </p:cNvSpPr>
          <p:nvPr/>
        </p:nvSpPr>
        <p:spPr>
          <a:xfrm>
            <a:off x="477639" y="261843"/>
            <a:ext cx="11121422" cy="5134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rgbClr val="0028A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 err="1"/>
              <a:t>EnerC</a:t>
            </a:r>
            <a:r>
              <a:rPr kumimoji="1" lang="en-US" altLang="zh-CN" dirty="0"/>
              <a:t>+ Product Overview - Fire Suppression System</a:t>
            </a:r>
          </a:p>
        </p:txBody>
      </p:sp>
      <p:sp>
        <p:nvSpPr>
          <p:cNvPr id="24" name="动作按钮: 结束 23">
            <a:hlinkClick r:id="" action="ppaction://noaction" highlightClick="1"/>
          </p:cNvPr>
          <p:cNvSpPr/>
          <p:nvPr/>
        </p:nvSpPr>
        <p:spPr>
          <a:xfrm>
            <a:off x="11502483" y="153089"/>
            <a:ext cx="581488" cy="533868"/>
          </a:xfrm>
          <a:prstGeom prst="actionButtonEnd">
            <a:avLst/>
          </a:prstGeom>
          <a:solidFill>
            <a:srgbClr val="E7E8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页脚占位符 3">
            <a:extLst>
              <a:ext uri="{FF2B5EF4-FFF2-40B4-BE49-F238E27FC236}">
                <a16:creationId xmlns:a16="http://schemas.microsoft.com/office/drawing/2014/main" id="{C6F5A755-1AF5-644F-8A7E-AD07544CDB1B}"/>
              </a:ext>
            </a:extLst>
          </p:cNvPr>
          <p:cNvSpPr txBox="1">
            <a:spLocks/>
          </p:cNvSpPr>
          <p:nvPr/>
        </p:nvSpPr>
        <p:spPr>
          <a:xfrm>
            <a:off x="4169344" y="6394754"/>
            <a:ext cx="4114800" cy="24767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900" dirty="0">
                <a:solidFill>
                  <a:srgbClr val="898989"/>
                </a:solidFill>
                <a:latin typeface="+mj-ea"/>
              </a:rPr>
              <a:t>The picture is for reference only</a:t>
            </a:r>
          </a:p>
        </p:txBody>
      </p:sp>
      <p:sp>
        <p:nvSpPr>
          <p:cNvPr id="16" name="页脚占位符 3">
            <a:extLst>
              <a:ext uri="{FF2B5EF4-FFF2-40B4-BE49-F238E27FC236}">
                <a16:creationId xmlns:a16="http://schemas.microsoft.com/office/drawing/2014/main" id="{C6F5A755-1AF5-644F-8A7E-AD07544CDB1B}"/>
              </a:ext>
            </a:extLst>
          </p:cNvPr>
          <p:cNvSpPr txBox="1">
            <a:spLocks/>
          </p:cNvSpPr>
          <p:nvPr/>
        </p:nvSpPr>
        <p:spPr>
          <a:xfrm>
            <a:off x="2111944" y="6398658"/>
            <a:ext cx="2057400" cy="24767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900" dirty="0">
                <a:solidFill>
                  <a:srgbClr val="898989"/>
                </a:solidFill>
                <a:latin typeface="+mj-ea"/>
              </a:rPr>
              <a:t>*</a:t>
            </a:r>
            <a:r>
              <a:rPr kumimoji="1" lang="en-US" altLang="zh-CN" sz="900" dirty="0">
                <a:solidFill>
                  <a:srgbClr val="898989"/>
                </a:solidFill>
                <a:latin typeface="+mj-ea"/>
              </a:rPr>
              <a:t>Confidential</a:t>
            </a:r>
            <a:r>
              <a:rPr kumimoji="1" lang="zh-CN" altLang="en-US" sz="900" dirty="0">
                <a:solidFill>
                  <a:srgbClr val="898989"/>
                </a:solidFill>
                <a:latin typeface="+mj-ea"/>
              </a:rPr>
              <a:t> 秘密</a:t>
            </a:r>
          </a:p>
        </p:txBody>
      </p:sp>
      <p:sp>
        <p:nvSpPr>
          <p:cNvPr id="30" name="矩形 29"/>
          <p:cNvSpPr/>
          <p:nvPr/>
        </p:nvSpPr>
        <p:spPr>
          <a:xfrm>
            <a:off x="510648" y="818729"/>
            <a:ext cx="52219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Smoke exhaust ventilation fan system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When the combustible gas in the container accumulates, the Smoke exhaust ventilation fan system is started to prevent deflagration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Smoke exhaust ventilation fan system meets </a:t>
            </a:r>
            <a:r>
              <a:rPr lang="en-US" altLang="zh-CN" sz="1600" b="1" dirty="0">
                <a:latin typeface="Calibri" panose="020F0502020204030204" pitchFamily="34" charset="0"/>
                <a:cs typeface="Calibri" panose="020F0502020204030204" pitchFamily="34" charset="0"/>
              </a:rPr>
              <a:t>NFPA69</a:t>
            </a: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standard</a:t>
            </a:r>
          </a:p>
        </p:txBody>
      </p:sp>
      <p:sp>
        <p:nvSpPr>
          <p:cNvPr id="31" name="矩形 30"/>
          <p:cNvSpPr/>
          <p:nvPr/>
        </p:nvSpPr>
        <p:spPr>
          <a:xfrm>
            <a:off x="6269609" y="795711"/>
            <a:ext cx="57207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Dry pipe system(</a:t>
            </a:r>
            <a:r>
              <a:rPr lang="en-US" altLang="zh-CN" sz="1600" b="1" dirty="0">
                <a:latin typeface="Calibri" panose="020F0502020204030204" pitchFamily="34" charset="0"/>
                <a:cs typeface="Calibri" panose="020F0502020204030204" pitchFamily="34" charset="0"/>
              </a:rPr>
              <a:t>Optional</a:t>
            </a: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As the last line of defense, the dry pipe system can effectively control the spread of fire. 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The dry pipe system meets </a:t>
            </a:r>
            <a:r>
              <a:rPr lang="en-US" altLang="zh-CN" sz="1600" b="1" dirty="0">
                <a:latin typeface="Calibri" panose="020F0502020204030204" pitchFamily="34" charset="0"/>
                <a:cs typeface="Calibri" panose="020F0502020204030204" pitchFamily="34" charset="0"/>
              </a:rPr>
              <a:t>NFPA855</a:t>
            </a: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standard 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Calibri" panose="020F0502020204030204" pitchFamily="34" charset="0"/>
                <a:ea typeface="仿宋" panose="02010609060101010101" pitchFamily="49" charset="-122"/>
                <a:cs typeface="Calibri" panose="020F0502020204030204" pitchFamily="34" charset="0"/>
                <a:sym typeface="+mn-ea"/>
              </a:rPr>
              <a:t>Pipe design ASTM</a:t>
            </a:r>
            <a:r>
              <a:rPr lang="zh-CN" altLang="en-US" sz="1600" dirty="0">
                <a:latin typeface="Calibri" panose="020F0502020204030204" pitchFamily="34" charset="0"/>
                <a:ea typeface="仿宋" panose="02010609060101010101" pitchFamily="49" charset="-122"/>
                <a:cs typeface="Calibri" panose="020F0502020204030204" pitchFamily="34" charset="0"/>
                <a:sym typeface="+mn-ea"/>
              </a:rPr>
              <a:t>，</a:t>
            </a:r>
            <a:r>
              <a:rPr lang="en-US" altLang="zh-CN" sz="1600" dirty="0">
                <a:latin typeface="Calibri" panose="020F0502020204030204" pitchFamily="34" charset="0"/>
                <a:ea typeface="仿宋" panose="02010609060101010101" pitchFamily="49" charset="-122"/>
                <a:cs typeface="Calibri" panose="020F0502020204030204" pitchFamily="34" charset="0"/>
                <a:sym typeface="+mn-ea"/>
              </a:rPr>
              <a:t> Color: RAL 3000 (Red).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29558" y="2950902"/>
            <a:ext cx="5398127" cy="2899680"/>
            <a:chOff x="429558" y="2950902"/>
            <a:chExt cx="5398127" cy="2899680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3" t="18357" r="11187" b="11595"/>
            <a:stretch/>
          </p:blipFill>
          <p:spPr>
            <a:xfrm>
              <a:off x="470103" y="2950902"/>
              <a:ext cx="5357582" cy="2899680"/>
            </a:xfrm>
            <a:prstGeom prst="rect">
              <a:avLst/>
            </a:prstGeom>
          </p:spPr>
        </p:pic>
        <p:grpSp>
          <p:nvGrpSpPr>
            <p:cNvPr id="34" name="组合 33"/>
            <p:cNvGrpSpPr/>
            <p:nvPr/>
          </p:nvGrpSpPr>
          <p:grpSpPr>
            <a:xfrm>
              <a:off x="4969995" y="4850186"/>
              <a:ext cx="544765" cy="877381"/>
              <a:chOff x="4969995" y="4850186"/>
              <a:chExt cx="544765" cy="877381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4969995" y="5419790"/>
                <a:ext cx="5447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Inlet</a:t>
                </a:r>
                <a:endParaRPr lang="zh-CN" altLang="en-US" sz="1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997986" y="4850186"/>
                <a:ext cx="335902" cy="326572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29558" y="3492056"/>
              <a:ext cx="1063227" cy="649900"/>
              <a:chOff x="429558" y="3492056"/>
              <a:chExt cx="1063227" cy="649900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429558" y="3834179"/>
                <a:ext cx="8175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Outlet</a:t>
                </a:r>
                <a:endParaRPr lang="zh-CN" altLang="en-US" sz="1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156883" y="3492056"/>
                <a:ext cx="335902" cy="326572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650360" y="3542465"/>
            <a:ext cx="4598013" cy="2848385"/>
            <a:chOff x="6312235" y="2777737"/>
            <a:chExt cx="5782248" cy="3634556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2235" y="2777737"/>
              <a:ext cx="5782248" cy="3634556"/>
            </a:xfrm>
            <a:prstGeom prst="rect">
              <a:avLst/>
            </a:prstGeom>
          </p:spPr>
        </p:pic>
        <p:sp>
          <p:nvSpPr>
            <p:cNvPr id="43" name="椭圆 42"/>
            <p:cNvSpPr/>
            <p:nvPr/>
          </p:nvSpPr>
          <p:spPr>
            <a:xfrm>
              <a:off x="9477606" y="4196097"/>
              <a:ext cx="89792" cy="89792"/>
            </a:xfrm>
            <a:prstGeom prst="ellipse">
              <a:avLst/>
            </a:prstGeom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肘形连接符 43"/>
            <p:cNvCxnSpPr>
              <a:stCxn id="43" idx="0"/>
            </p:cNvCxnSpPr>
            <p:nvPr/>
          </p:nvCxnSpPr>
          <p:spPr>
            <a:xfrm rot="5400000" flipH="1" flipV="1">
              <a:off x="9283666" y="3436601"/>
              <a:ext cx="998333" cy="520661"/>
            </a:xfrm>
            <a:prstGeom prst="bentConnector3">
              <a:avLst>
                <a:gd name="adj1" fmla="val 69845"/>
              </a:avLst>
            </a:prstGeom>
            <a:ln w="12700">
              <a:solidFill>
                <a:srgbClr val="0028A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9606834" y="2926156"/>
              <a:ext cx="9012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b="1" dirty="0"/>
                <a:t>Dry pipe</a:t>
              </a:r>
              <a:endParaRPr lang="zh-CN" altLang="en-US" sz="1400" b="1" dirty="0"/>
            </a:p>
          </p:txBody>
        </p:sp>
        <p:sp>
          <p:nvSpPr>
            <p:cNvPr id="46" name="椭圆 45"/>
            <p:cNvSpPr/>
            <p:nvPr/>
          </p:nvSpPr>
          <p:spPr>
            <a:xfrm>
              <a:off x="9485129" y="4877797"/>
              <a:ext cx="89792" cy="89792"/>
            </a:xfrm>
            <a:prstGeom prst="ellipse">
              <a:avLst/>
            </a:prstGeom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肘形连接符 46"/>
            <p:cNvCxnSpPr/>
            <p:nvPr/>
          </p:nvCxnSpPr>
          <p:spPr>
            <a:xfrm rot="5400000">
              <a:off x="8712274" y="5144206"/>
              <a:ext cx="1011204" cy="639874"/>
            </a:xfrm>
            <a:prstGeom prst="bentConnector3">
              <a:avLst>
                <a:gd name="adj1" fmla="val 72607"/>
              </a:avLst>
            </a:prstGeom>
            <a:ln w="12700">
              <a:solidFill>
                <a:srgbClr val="0028A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8522864" y="5931912"/>
              <a:ext cx="7521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b="1" dirty="0"/>
                <a:t>Nozzle</a:t>
              </a:r>
              <a:endParaRPr lang="zh-CN" altLang="en-US" sz="1400" b="1" dirty="0"/>
            </a:p>
          </p:txBody>
        </p:sp>
        <p:sp>
          <p:nvSpPr>
            <p:cNvPr id="49" name="椭圆 48"/>
            <p:cNvSpPr/>
            <p:nvPr/>
          </p:nvSpPr>
          <p:spPr>
            <a:xfrm>
              <a:off x="6627629" y="3821915"/>
              <a:ext cx="89792" cy="89792"/>
            </a:xfrm>
            <a:prstGeom prst="ellipse">
              <a:avLst/>
            </a:prstGeom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肘形连接符 49"/>
            <p:cNvCxnSpPr/>
            <p:nvPr/>
          </p:nvCxnSpPr>
          <p:spPr>
            <a:xfrm rot="5400000" flipH="1" flipV="1">
              <a:off x="6677939" y="3216957"/>
              <a:ext cx="605894" cy="6040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0028A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6810407" y="2926156"/>
              <a:ext cx="955921" cy="392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b="1" dirty="0"/>
                <a:t>Flange</a:t>
              </a:r>
              <a:endParaRPr lang="zh-CN" altLang="en-US" sz="1400" b="1" dirty="0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880" y="2520521"/>
            <a:ext cx="841512" cy="1212952"/>
          </a:xfrm>
          <a:prstGeom prst="rect">
            <a:avLst/>
          </a:prstGeom>
        </p:spPr>
      </p:pic>
      <p:sp>
        <p:nvSpPr>
          <p:cNvPr id="29" name="矩形 74">
            <a:extLst>
              <a:ext uri="{FF2B5EF4-FFF2-40B4-BE49-F238E27FC236}">
                <a16:creationId xmlns:a16="http://schemas.microsoft.com/office/drawing/2014/main" id="{D8BA1496-8C69-4F26-BEDE-CFD1C3B7B8EF}"/>
              </a:ext>
            </a:extLst>
          </p:cNvPr>
          <p:cNvSpPr/>
          <p:nvPr/>
        </p:nvSpPr>
        <p:spPr>
          <a:xfrm>
            <a:off x="8537172" y="3080484"/>
            <a:ext cx="8474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Top View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522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458" y="470615"/>
            <a:ext cx="2958923" cy="359499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64" y="153089"/>
            <a:ext cx="3954696" cy="4037421"/>
          </a:xfrm>
          <a:prstGeom prst="rect">
            <a:avLst/>
          </a:prstGeom>
        </p:spPr>
      </p:pic>
      <p:sp>
        <p:nvSpPr>
          <p:cNvPr id="5" name="幻灯片编号占位符 4">
            <a:extLst>
              <a:ext uri="{FF2B5EF4-FFF2-40B4-BE49-F238E27FC236}">
                <a16:creationId xmlns:a16="http://schemas.microsoft.com/office/drawing/2014/main" id="{B9D80551-9283-4543-9136-AB7C40B2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81757-A667-704E-B799-643DAFF31F89}" type="slidenum">
              <a:rPr kumimoji="1" lang="zh-CN" alt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kumimoji="1"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页脚占位符 3">
            <a:extLst>
              <a:ext uri="{FF2B5EF4-FFF2-40B4-BE49-F238E27FC236}">
                <a16:creationId xmlns:a16="http://schemas.microsoft.com/office/drawing/2014/main" id="{C6F5A755-1AF5-644F-8A7E-AD07544CDB1B}"/>
              </a:ext>
            </a:extLst>
          </p:cNvPr>
          <p:cNvSpPr txBox="1">
            <a:spLocks/>
          </p:cNvSpPr>
          <p:nvPr/>
        </p:nvSpPr>
        <p:spPr>
          <a:xfrm>
            <a:off x="2274860" y="6398658"/>
            <a:ext cx="4114800" cy="24767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900">
                <a:solidFill>
                  <a:srgbClr val="8989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kumimoji="1" lang="en-US" altLang="zh-CN" sz="900">
                <a:solidFill>
                  <a:srgbClr val="8989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r>
              <a:rPr kumimoji="1" lang="zh-CN" altLang="en-US" sz="900">
                <a:solidFill>
                  <a:srgbClr val="8989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秘密</a:t>
            </a:r>
            <a:endParaRPr kumimoji="1" lang="zh-CN" altLang="en-US" sz="900" dirty="0">
              <a:solidFill>
                <a:srgbClr val="89898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91460EEB-6364-8A48-B60C-67A47DEE379E}"/>
              </a:ext>
            </a:extLst>
          </p:cNvPr>
          <p:cNvSpPr txBox="1">
            <a:spLocks/>
          </p:cNvSpPr>
          <p:nvPr/>
        </p:nvSpPr>
        <p:spPr>
          <a:xfrm>
            <a:off x="477639" y="261843"/>
            <a:ext cx="11121422" cy="5134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rgbClr val="0028A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 err="1"/>
              <a:t>Ener</a:t>
            </a:r>
            <a:r>
              <a:rPr kumimoji="1" lang="en-US" altLang="zh-CN" dirty="0"/>
              <a:t> C+ Product Overview - Fire Suppression System</a:t>
            </a:r>
          </a:p>
        </p:txBody>
      </p:sp>
      <p:sp>
        <p:nvSpPr>
          <p:cNvPr id="24" name="动作按钮: 结束 23">
            <a:hlinkClick r:id="" action="ppaction://noaction" highlightClick="1"/>
          </p:cNvPr>
          <p:cNvSpPr/>
          <p:nvPr/>
        </p:nvSpPr>
        <p:spPr>
          <a:xfrm>
            <a:off x="11502483" y="153089"/>
            <a:ext cx="581488" cy="533868"/>
          </a:xfrm>
          <a:prstGeom prst="actionButtonEnd">
            <a:avLst/>
          </a:prstGeom>
          <a:solidFill>
            <a:srgbClr val="E7E8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0" name="表格 29"/>
          <p:cNvGraphicFramePr>
            <a:graphicFrameLocks noGrp="1"/>
          </p:cNvGraphicFramePr>
          <p:nvPr/>
        </p:nvGraphicFramePr>
        <p:xfrm>
          <a:off x="419100" y="3755843"/>
          <a:ext cx="11360524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864">
                  <a:extLst>
                    <a:ext uri="{9D8B030D-6E8A-4147-A177-3AD203B41FA5}">
                      <a16:colId xmlns:a16="http://schemas.microsoft.com/office/drawing/2014/main" val="3003542734"/>
                    </a:ext>
                  </a:extLst>
                </a:gridCol>
                <a:gridCol w="3748790">
                  <a:extLst>
                    <a:ext uri="{9D8B030D-6E8A-4147-A177-3AD203B41FA5}">
                      <a16:colId xmlns:a16="http://schemas.microsoft.com/office/drawing/2014/main" val="2179258950"/>
                    </a:ext>
                  </a:extLst>
                </a:gridCol>
                <a:gridCol w="967154">
                  <a:extLst>
                    <a:ext uri="{9D8B030D-6E8A-4147-A177-3AD203B41FA5}">
                      <a16:colId xmlns:a16="http://schemas.microsoft.com/office/drawing/2014/main" val="452296397"/>
                    </a:ext>
                  </a:extLst>
                </a:gridCol>
                <a:gridCol w="1521069">
                  <a:extLst>
                    <a:ext uri="{9D8B030D-6E8A-4147-A177-3AD203B41FA5}">
                      <a16:colId xmlns:a16="http://schemas.microsoft.com/office/drawing/2014/main" val="2757563360"/>
                    </a:ext>
                  </a:extLst>
                </a:gridCol>
                <a:gridCol w="4666647">
                  <a:extLst>
                    <a:ext uri="{9D8B030D-6E8A-4147-A177-3AD203B41FA5}">
                      <a16:colId xmlns:a16="http://schemas.microsoft.com/office/drawing/2014/main" val="441996377"/>
                    </a:ext>
                  </a:extLst>
                </a:gridCol>
              </a:tblGrid>
              <a:tr h="2714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Type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Quantity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Configuration</a:t>
                      </a:r>
                      <a:endParaRPr lang="zh-CN" altLang="en-US" sz="1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Remarks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8254496"/>
                  </a:ext>
                </a:extLst>
              </a:tr>
              <a:tr h="21560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Horn-Strobe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Standard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Alarm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7751895"/>
                  </a:ext>
                </a:extLst>
              </a:tr>
              <a:tr h="2714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Aerosol manual Start button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Standard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Release</a:t>
                      </a:r>
                      <a:r>
                        <a:rPr lang="en-US" altLang="zh-CN" sz="14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aerosol manually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2240143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Ventilation Fan manual  start-stop button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Standard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Start and stop of Smoke exhaust ventilation fan controlled manually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8093883"/>
                  </a:ext>
                </a:extLst>
              </a:tr>
              <a:tr h="2714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Emergency stop button of auxiliary source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Standard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Manually cut off the auxiliary source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6451614"/>
                  </a:ext>
                </a:extLst>
              </a:tr>
              <a:tr h="2714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Fire control panel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Standard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Control the fire suppression system</a:t>
                      </a:r>
                      <a:endParaRPr lang="en-US" altLang="zh-CN" sz="1400" kern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5044059"/>
                  </a:ext>
                </a:extLst>
              </a:tr>
              <a:tr h="2714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Aerosol manual stop button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Standard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Manually</a:t>
                      </a:r>
                      <a:r>
                        <a:rPr lang="en-US" altLang="zh-CN" sz="14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shut down the 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Aerosol</a:t>
                      </a:r>
                      <a:r>
                        <a:rPr lang="en-US" altLang="zh-CN" sz="14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fire suppression system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9797837"/>
                  </a:ext>
                </a:extLst>
              </a:tr>
            </a:tbl>
          </a:graphicData>
        </a:graphic>
      </p:graphicFrame>
      <p:sp>
        <p:nvSpPr>
          <p:cNvPr id="34" name="圆角矩形 33"/>
          <p:cNvSpPr/>
          <p:nvPr/>
        </p:nvSpPr>
        <p:spPr>
          <a:xfrm>
            <a:off x="2623376" y="1093603"/>
            <a:ext cx="250453" cy="245230"/>
          </a:xfrm>
          <a:prstGeom prst="roundRect">
            <a:avLst>
              <a:gd name="adj" fmla="val 6459"/>
            </a:avLst>
          </a:prstGeom>
          <a:noFill/>
          <a:ln w="19050">
            <a:solidFill>
              <a:srgbClr val="0028A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801503" y="3508900"/>
            <a:ext cx="3412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Exterior of electrical compartment 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148211" y="3527950"/>
            <a:ext cx="3412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Interior of electrical compartment 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70165" y="968875"/>
            <a:ext cx="1440144" cy="307777"/>
          </a:xfrm>
          <a:prstGeom prst="rect">
            <a:avLst/>
          </a:prstGeom>
          <a:solidFill>
            <a:srgbClr val="0028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Horn-Strobe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2609912" y="1866612"/>
            <a:ext cx="331695" cy="312192"/>
          </a:xfrm>
          <a:prstGeom prst="roundRect">
            <a:avLst>
              <a:gd name="adj" fmla="val 6459"/>
            </a:avLst>
          </a:prstGeom>
          <a:noFill/>
          <a:ln w="19050">
            <a:solidFill>
              <a:srgbClr val="0028A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623377" y="2232647"/>
            <a:ext cx="327516" cy="332614"/>
          </a:xfrm>
          <a:prstGeom prst="roundRect">
            <a:avLst>
              <a:gd name="adj" fmla="val 6459"/>
            </a:avLst>
          </a:prstGeom>
          <a:noFill/>
          <a:ln w="19050">
            <a:solidFill>
              <a:srgbClr val="0028A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直接箭头连接符 50"/>
          <p:cNvCxnSpPr/>
          <p:nvPr/>
        </p:nvCxnSpPr>
        <p:spPr>
          <a:xfrm>
            <a:off x="2018310" y="1170170"/>
            <a:ext cx="565150" cy="0"/>
          </a:xfrm>
          <a:prstGeom prst="straightConnector1">
            <a:avLst/>
          </a:prstGeom>
          <a:ln w="22225">
            <a:solidFill>
              <a:srgbClr val="0028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182880" y="2705400"/>
            <a:ext cx="1835430" cy="738664"/>
          </a:xfrm>
          <a:prstGeom prst="rect">
            <a:avLst/>
          </a:prstGeom>
          <a:solidFill>
            <a:srgbClr val="0028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Ventilation Fan manual  start-stop button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6" name="肘形连接符 55"/>
          <p:cNvCxnSpPr>
            <a:stCxn id="55" idx="3"/>
          </p:cNvCxnSpPr>
          <p:nvPr/>
        </p:nvCxnSpPr>
        <p:spPr>
          <a:xfrm flipV="1">
            <a:off x="2018310" y="2411522"/>
            <a:ext cx="605066" cy="663210"/>
          </a:xfrm>
          <a:prstGeom prst="bentConnector2">
            <a:avLst/>
          </a:prstGeom>
          <a:ln w="22225">
            <a:solidFill>
              <a:srgbClr val="0028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578166" y="2042040"/>
            <a:ext cx="1440144" cy="523220"/>
          </a:xfrm>
          <a:prstGeom prst="rect">
            <a:avLst/>
          </a:prstGeom>
          <a:solidFill>
            <a:srgbClr val="0028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Aerosol manual Start button</a:t>
            </a:r>
          </a:p>
        </p:txBody>
      </p:sp>
      <p:cxnSp>
        <p:nvCxnSpPr>
          <p:cNvPr id="62" name="肘形连接符 61"/>
          <p:cNvCxnSpPr>
            <a:endCxn id="48" idx="1"/>
          </p:cNvCxnSpPr>
          <p:nvPr/>
        </p:nvCxnSpPr>
        <p:spPr>
          <a:xfrm flipV="1">
            <a:off x="2046387" y="2022708"/>
            <a:ext cx="563525" cy="250968"/>
          </a:xfrm>
          <a:prstGeom prst="bentConnector3">
            <a:avLst>
              <a:gd name="adj1" fmla="val 50000"/>
            </a:avLst>
          </a:prstGeom>
          <a:ln w="22225">
            <a:solidFill>
              <a:srgbClr val="0028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4760124" y="1941638"/>
            <a:ext cx="2097875" cy="523220"/>
          </a:xfrm>
          <a:prstGeom prst="rect">
            <a:avLst/>
          </a:prstGeom>
          <a:solidFill>
            <a:srgbClr val="0028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Emergency stop button of auxiliary source 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4" name="肘形连接符 63"/>
          <p:cNvCxnSpPr/>
          <p:nvPr/>
        </p:nvCxnSpPr>
        <p:spPr>
          <a:xfrm rot="10800000">
            <a:off x="3350719" y="2039523"/>
            <a:ext cx="1409407" cy="168588"/>
          </a:xfrm>
          <a:prstGeom prst="bentConnector3">
            <a:avLst>
              <a:gd name="adj1" fmla="val 50000"/>
            </a:avLst>
          </a:prstGeom>
          <a:ln w="22225">
            <a:solidFill>
              <a:srgbClr val="0028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圆角矩形 64"/>
          <p:cNvSpPr/>
          <p:nvPr/>
        </p:nvSpPr>
        <p:spPr>
          <a:xfrm>
            <a:off x="2950892" y="1869707"/>
            <a:ext cx="331695" cy="312192"/>
          </a:xfrm>
          <a:prstGeom prst="roundRect">
            <a:avLst>
              <a:gd name="adj" fmla="val 6459"/>
            </a:avLst>
          </a:prstGeom>
          <a:noFill/>
          <a:ln w="19050">
            <a:solidFill>
              <a:srgbClr val="0028A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8198404" y="1596965"/>
            <a:ext cx="396690" cy="338061"/>
          </a:xfrm>
          <a:prstGeom prst="roundRect">
            <a:avLst>
              <a:gd name="adj" fmla="val 6459"/>
            </a:avLst>
          </a:prstGeom>
          <a:noFill/>
          <a:ln w="19050">
            <a:solidFill>
              <a:srgbClr val="0028A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282249" y="1097259"/>
            <a:ext cx="2097875" cy="307777"/>
          </a:xfrm>
          <a:prstGeom prst="rect">
            <a:avLst/>
          </a:prstGeom>
          <a:solidFill>
            <a:srgbClr val="0028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Fire control panel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8" name="肘形连接符 67"/>
          <p:cNvCxnSpPr/>
          <p:nvPr/>
        </p:nvCxnSpPr>
        <p:spPr>
          <a:xfrm>
            <a:off x="7364933" y="1348857"/>
            <a:ext cx="852718" cy="343154"/>
          </a:xfrm>
          <a:prstGeom prst="bentConnector3">
            <a:avLst>
              <a:gd name="adj1" fmla="val 50000"/>
            </a:avLst>
          </a:prstGeom>
          <a:ln w="22225">
            <a:solidFill>
              <a:srgbClr val="0028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圆角矩形 68"/>
          <p:cNvSpPr/>
          <p:nvPr/>
        </p:nvSpPr>
        <p:spPr>
          <a:xfrm>
            <a:off x="8609554" y="1777874"/>
            <a:ext cx="166333" cy="124734"/>
          </a:xfrm>
          <a:prstGeom prst="roundRect">
            <a:avLst>
              <a:gd name="adj" fmla="val 6459"/>
            </a:avLst>
          </a:prstGeom>
          <a:noFill/>
          <a:ln w="19050">
            <a:solidFill>
              <a:srgbClr val="0028A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0246926" y="2140599"/>
            <a:ext cx="1836559" cy="523220"/>
          </a:xfrm>
          <a:prstGeom prst="rect">
            <a:avLst/>
          </a:prstGeom>
          <a:solidFill>
            <a:srgbClr val="0028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Aerosol manual stop button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1" name="肘形连接符 70"/>
          <p:cNvCxnSpPr/>
          <p:nvPr/>
        </p:nvCxnSpPr>
        <p:spPr>
          <a:xfrm rot="10800000">
            <a:off x="8790347" y="1841821"/>
            <a:ext cx="1594228" cy="378662"/>
          </a:xfrm>
          <a:prstGeom prst="bentConnector3">
            <a:avLst>
              <a:gd name="adj1" fmla="val 50000"/>
            </a:avLst>
          </a:prstGeom>
          <a:ln w="22225">
            <a:solidFill>
              <a:srgbClr val="0028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页脚占位符 3">
            <a:extLst>
              <a:ext uri="{FF2B5EF4-FFF2-40B4-BE49-F238E27FC236}">
                <a16:creationId xmlns:a16="http://schemas.microsoft.com/office/drawing/2014/main" id="{C6F5A755-1AF5-644F-8A7E-AD07544CDB1B}"/>
              </a:ext>
            </a:extLst>
          </p:cNvPr>
          <p:cNvSpPr txBox="1">
            <a:spLocks/>
          </p:cNvSpPr>
          <p:nvPr/>
        </p:nvSpPr>
        <p:spPr>
          <a:xfrm>
            <a:off x="4169344" y="6394754"/>
            <a:ext cx="4114800" cy="24767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900" dirty="0">
                <a:solidFill>
                  <a:srgbClr val="898989"/>
                </a:solidFill>
                <a:latin typeface="+mj-ea"/>
              </a:rPr>
              <a:t>The picture is for reference only</a:t>
            </a:r>
          </a:p>
        </p:txBody>
      </p:sp>
    </p:spTree>
    <p:extLst>
      <p:ext uri="{BB962C8B-B14F-4D97-AF65-F5344CB8AC3E}">
        <p14:creationId xmlns:p14="http://schemas.microsoft.com/office/powerpoint/2010/main" val="238077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25075B9-EA6B-4747-83F2-C5F325CBEE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49" y="6453646"/>
            <a:ext cx="1188000" cy="117045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91460EEB-6364-8A48-B60C-67A47DEE379E}"/>
              </a:ext>
            </a:extLst>
          </p:cNvPr>
          <p:cNvSpPr txBox="1">
            <a:spLocks/>
          </p:cNvSpPr>
          <p:nvPr/>
        </p:nvSpPr>
        <p:spPr>
          <a:xfrm>
            <a:off x="547313" y="227260"/>
            <a:ext cx="11121422" cy="5134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rgbClr val="0028A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/>
              <a:t>Installation Interface – Containers Cable Connection</a:t>
            </a:r>
          </a:p>
        </p:txBody>
      </p:sp>
      <p:sp>
        <p:nvSpPr>
          <p:cNvPr id="13" name="幻灯片编号占位符 4">
            <a:extLst>
              <a:ext uri="{FF2B5EF4-FFF2-40B4-BE49-F238E27FC236}">
                <a16:creationId xmlns:a16="http://schemas.microsoft.com/office/drawing/2014/main" id="{B9D80551-9283-4543-9136-AB7C40B2C296}"/>
              </a:ext>
            </a:extLst>
          </p:cNvPr>
          <p:cNvSpPr txBox="1">
            <a:spLocks/>
          </p:cNvSpPr>
          <p:nvPr/>
        </p:nvSpPr>
        <p:spPr>
          <a:xfrm>
            <a:off x="11248373" y="6225007"/>
            <a:ext cx="350688" cy="30291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981757-A667-704E-B799-643DAFF31F89}" type="slidenum">
              <a:rPr kumimoji="1" lang="zh-CN" altLang="en-US" sz="900" smtClean="0"/>
              <a:pPr/>
              <a:t>3</a:t>
            </a:fld>
            <a:endParaRPr kumimoji="1" lang="zh-CN" altLang="en-US" sz="900" dirty="0"/>
          </a:p>
        </p:txBody>
      </p:sp>
      <p:sp>
        <p:nvSpPr>
          <p:cNvPr id="15" name="动作按钮: 结束 14">
            <a:hlinkClick r:id="" action="ppaction://noaction" highlightClick="1"/>
          </p:cNvPr>
          <p:cNvSpPr/>
          <p:nvPr/>
        </p:nvSpPr>
        <p:spPr>
          <a:xfrm>
            <a:off x="11502483" y="153089"/>
            <a:ext cx="581488" cy="533868"/>
          </a:xfrm>
          <a:prstGeom prst="actionButtonEnd">
            <a:avLst/>
          </a:prstGeom>
          <a:solidFill>
            <a:srgbClr val="E7E8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5592374" y="1252471"/>
          <a:ext cx="6406794" cy="39794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8876">
                  <a:extLst>
                    <a:ext uri="{9D8B030D-6E8A-4147-A177-3AD203B41FA5}">
                      <a16:colId xmlns:a16="http://schemas.microsoft.com/office/drawing/2014/main" val="3397494061"/>
                    </a:ext>
                  </a:extLst>
                </a:gridCol>
                <a:gridCol w="2239182">
                  <a:extLst>
                    <a:ext uri="{9D8B030D-6E8A-4147-A177-3AD203B41FA5}">
                      <a16:colId xmlns:a16="http://schemas.microsoft.com/office/drawing/2014/main" val="215940223"/>
                    </a:ext>
                  </a:extLst>
                </a:gridCol>
                <a:gridCol w="725732">
                  <a:extLst>
                    <a:ext uri="{9D8B030D-6E8A-4147-A177-3AD203B41FA5}">
                      <a16:colId xmlns:a16="http://schemas.microsoft.com/office/drawing/2014/main" val="2831753041"/>
                    </a:ext>
                  </a:extLst>
                </a:gridCol>
                <a:gridCol w="2253004">
                  <a:extLst>
                    <a:ext uri="{9D8B030D-6E8A-4147-A177-3AD203B41FA5}">
                      <a16:colId xmlns:a16="http://schemas.microsoft.com/office/drawing/2014/main" val="1312756019"/>
                    </a:ext>
                  </a:extLst>
                </a:gridCol>
              </a:tblGrid>
              <a:tr h="1961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Pin</a:t>
                      </a:r>
                      <a:endParaRPr lang="zh-CN" sz="11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Function</a:t>
                      </a:r>
                      <a:endParaRPr lang="zh-CN" sz="11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Dry contact Status</a:t>
                      </a:r>
                      <a:endParaRPr lang="zh-CN" sz="11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External</a:t>
                      </a:r>
                      <a:r>
                        <a:rPr lang="en-US" sz="1100" b="1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FSS or EMS </a:t>
                      </a:r>
                      <a:r>
                        <a:rPr lang="en-US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Action</a:t>
                      </a:r>
                      <a:endParaRPr lang="zh-CN" sz="11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2905021"/>
                  </a:ext>
                </a:extLst>
              </a:tr>
              <a:tr h="18636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FSS Fault </a:t>
                      </a:r>
                      <a:r>
                        <a:rPr lang="en-US" altLang="zh-CN" sz="11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Signal</a:t>
                      </a: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</a:t>
                      </a: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 F</a:t>
                      </a: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SS Fault </a:t>
                      </a:r>
                      <a:r>
                        <a:rPr lang="en-US" altLang="zh-CN" sz="11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Signal-</a:t>
                      </a:r>
                      <a:endParaRPr lang="en-US" altLang="zh-CN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rgbClr val="CBCD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indicate</a:t>
                      </a:r>
                      <a:r>
                        <a:rPr lang="en-US" altLang="zh-CN" sz="1100" b="0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fault of FSS in battery container.</a:t>
                      </a:r>
                      <a:endParaRPr lang="zh-CN" sz="1100" b="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Close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action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9468640"/>
                  </a:ext>
                </a:extLst>
              </a:tr>
              <a:tr h="40396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Open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Cut</a:t>
                      </a:r>
                      <a:r>
                        <a:rPr lang="en-US" altLang="zh-CN" sz="1100" b="0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off PCS power by EMS and check the detail fault information on the FSS.</a:t>
                      </a:r>
                      <a:endParaRPr lang="zh-CN" alt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6784530"/>
                  </a:ext>
                </a:extLst>
              </a:tr>
              <a:tr h="18636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FSS Level 1 Alarm+ and FSS Level 1 Alarm-</a:t>
                      </a:r>
                      <a:endParaRPr lang="en-US" altLang="zh-CN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rgbClr val="CBCDE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indicate</a:t>
                      </a:r>
                      <a:r>
                        <a:rPr lang="en-US" altLang="zh-CN" sz="1100" b="0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that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altLang="zh-CN" sz="1100" b="0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one sensor of FSS is in alarm.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altLang="zh-CN" sz="1100" b="0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Smoke exhaust ventilation FAN is in alarm.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altLang="zh-CN" sz="1100" b="0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Start up smoke exhaust ventilation FAN.</a:t>
                      </a:r>
                      <a:endParaRPr lang="zh-CN" altLang="zh-CN" sz="1100" b="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Close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action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1394994"/>
                  </a:ext>
                </a:extLst>
              </a:tr>
              <a:tr h="840277">
                <a:tc v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105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Open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Cut</a:t>
                      </a:r>
                      <a:r>
                        <a:rPr lang="en-US" altLang="zh-CN" sz="1100" b="0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off PCS power by EMS and check the detail fault information on the FSS.</a:t>
                      </a:r>
                      <a:endParaRPr lang="zh-CN" alt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2000470"/>
                  </a:ext>
                </a:extLst>
              </a:tr>
              <a:tr h="18636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FSS Level 2 Alarm+ and FSS Level 2 Alarm-</a:t>
                      </a:r>
                      <a:endParaRPr lang="en-US" altLang="zh-CN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rgbClr val="CBCDE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zh-CN" alt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）</a:t>
                      </a: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One Heat detector and one smoke detector give an alarm 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zh-CN" alt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）</a:t>
                      </a: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two Heat detector give an alarm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zh-CN" alt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）</a:t>
                      </a:r>
                      <a:r>
                        <a:rPr lang="en-US" altLang="zh-CN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Start up </a:t>
                      </a:r>
                      <a:r>
                        <a:rPr lang="en-US" altLang="zh-CN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Aerosol manual Start button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Close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action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143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7780" marR="17780" marT="0" marB="0" anchor="ctr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105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Open</a:t>
                      </a:r>
                      <a:endParaRPr 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Cut</a:t>
                      </a:r>
                      <a:r>
                        <a:rPr lang="en-US" altLang="zh-CN" sz="1100" b="0" kern="1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off PCS power by EMS.</a:t>
                      </a:r>
                      <a:endParaRPr lang="zh-CN" altLang="zh-CN" sz="11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5820263"/>
                  </a:ext>
                </a:extLst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5486400" y="739055"/>
            <a:ext cx="5102368" cy="423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>
                <a:latin typeface="Calibri" panose="020F0502020204030204" pitchFamily="34" charset="0"/>
                <a:cs typeface="Calibri" panose="020F0502020204030204" pitchFamily="34" charset="0"/>
              </a:rPr>
              <a:t>FSS dry contact</a:t>
            </a:r>
          </a:p>
        </p:txBody>
      </p:sp>
      <p:sp>
        <p:nvSpPr>
          <p:cNvPr id="16" name="页脚占位符 3">
            <a:extLst>
              <a:ext uri="{FF2B5EF4-FFF2-40B4-BE49-F238E27FC236}">
                <a16:creationId xmlns:a16="http://schemas.microsoft.com/office/drawing/2014/main" id="{C6F5A755-1AF5-644F-8A7E-AD07544CDB1B}"/>
              </a:ext>
            </a:extLst>
          </p:cNvPr>
          <p:cNvSpPr txBox="1">
            <a:spLocks/>
          </p:cNvSpPr>
          <p:nvPr/>
        </p:nvSpPr>
        <p:spPr>
          <a:xfrm>
            <a:off x="4169344" y="6394754"/>
            <a:ext cx="4114800" cy="24767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900" dirty="0">
                <a:solidFill>
                  <a:srgbClr val="898989"/>
                </a:solidFill>
                <a:latin typeface="+mj-ea"/>
              </a:rPr>
              <a:t>The picture is for reference only</a:t>
            </a:r>
          </a:p>
        </p:txBody>
      </p:sp>
      <p:sp>
        <p:nvSpPr>
          <p:cNvPr id="21" name="页脚占位符 3">
            <a:extLst>
              <a:ext uri="{FF2B5EF4-FFF2-40B4-BE49-F238E27FC236}">
                <a16:creationId xmlns:a16="http://schemas.microsoft.com/office/drawing/2014/main" id="{C6F5A755-1AF5-644F-8A7E-AD07544CDB1B}"/>
              </a:ext>
            </a:extLst>
          </p:cNvPr>
          <p:cNvSpPr txBox="1">
            <a:spLocks/>
          </p:cNvSpPr>
          <p:nvPr/>
        </p:nvSpPr>
        <p:spPr>
          <a:xfrm>
            <a:off x="2427260" y="6409781"/>
            <a:ext cx="1332977" cy="24767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900" dirty="0">
                <a:solidFill>
                  <a:srgbClr val="898989"/>
                </a:solidFill>
                <a:latin typeface="+mj-ea"/>
              </a:rPr>
              <a:t>*</a:t>
            </a:r>
            <a:r>
              <a:rPr kumimoji="1" lang="en-US" altLang="zh-CN" sz="900" dirty="0">
                <a:solidFill>
                  <a:srgbClr val="898989"/>
                </a:solidFill>
                <a:latin typeface="+mj-ea"/>
              </a:rPr>
              <a:t>Confidential</a:t>
            </a:r>
            <a:r>
              <a:rPr kumimoji="1" lang="zh-CN" altLang="en-US" sz="900" dirty="0">
                <a:solidFill>
                  <a:srgbClr val="898989"/>
                </a:solidFill>
                <a:latin typeface="+mj-ea"/>
              </a:rPr>
              <a:t> 秘密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57344" y="1953602"/>
            <a:ext cx="5229056" cy="3806343"/>
            <a:chOff x="257559" y="2900246"/>
            <a:chExt cx="5229056" cy="3806343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559" y="2900246"/>
              <a:ext cx="3132880" cy="3806343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1053331" y="3722914"/>
              <a:ext cx="2445649" cy="1007706"/>
              <a:chOff x="1053331" y="3722914"/>
              <a:chExt cx="2445649" cy="1007706"/>
            </a:xfrm>
          </p:grpSpPr>
          <p:cxnSp>
            <p:nvCxnSpPr>
              <p:cNvPr id="11" name="直接箭头连接符 10"/>
              <p:cNvCxnSpPr/>
              <p:nvPr/>
            </p:nvCxnSpPr>
            <p:spPr>
              <a:xfrm>
                <a:off x="1721449" y="4287946"/>
                <a:ext cx="1777531" cy="442674"/>
              </a:xfrm>
              <a:prstGeom prst="straightConnector1">
                <a:avLst/>
              </a:prstGeom>
              <a:ln w="19050">
                <a:solidFill>
                  <a:srgbClr val="0028A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矩形 21"/>
              <p:cNvSpPr/>
              <p:nvPr/>
            </p:nvSpPr>
            <p:spPr>
              <a:xfrm>
                <a:off x="1053331" y="3722914"/>
                <a:ext cx="668118" cy="72294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3929" y="3856774"/>
              <a:ext cx="1922686" cy="1956197"/>
            </a:xfrm>
            <a:prstGeom prst="rect">
              <a:avLst/>
            </a:prstGeom>
          </p:spPr>
        </p:pic>
      </p:grpSp>
      <p:sp>
        <p:nvSpPr>
          <p:cNvPr id="17" name="矩形 16"/>
          <p:cNvSpPr/>
          <p:nvPr/>
        </p:nvSpPr>
        <p:spPr>
          <a:xfrm>
            <a:off x="547313" y="726892"/>
            <a:ext cx="51023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>
                <a:latin typeface="Calibri" panose="020F0502020204030204" pitchFamily="34" charset="0"/>
                <a:cs typeface="Calibri" panose="020F0502020204030204" pitchFamily="34" charset="0"/>
              </a:rPr>
              <a:t>    D.  FSS dry contact interface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are three dry contact interfaces in FSS.</a:t>
            </a:r>
          </a:p>
          <a:p>
            <a:pPr marL="1200150" lvl="2" indent="-285750">
              <a:buFont typeface="Wingdings" panose="05000000000000000000" pitchFamily="2" charset="2"/>
              <a:buChar char="l"/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Fault Signal</a:t>
            </a:r>
          </a:p>
          <a:p>
            <a:pPr marL="1200150" lvl="2" indent="-285750">
              <a:buFont typeface="Wingdings" panose="05000000000000000000" pitchFamily="2" charset="2"/>
              <a:buChar char="l"/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Level 1 Alarm Signal</a:t>
            </a:r>
          </a:p>
          <a:p>
            <a:pPr marL="1200150" lvl="2" indent="-285750">
              <a:buFont typeface="Wingdings" panose="05000000000000000000" pitchFamily="2" charset="2"/>
              <a:buChar char="l"/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Level 2 Alarm Signal</a:t>
            </a:r>
          </a:p>
        </p:txBody>
      </p:sp>
    </p:spTree>
    <p:extLst>
      <p:ext uri="{BB962C8B-B14F-4D97-AF65-F5344CB8AC3E}">
        <p14:creationId xmlns:p14="http://schemas.microsoft.com/office/powerpoint/2010/main" val="1718574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438</Words>
  <Application>Microsoft Office PowerPoint</Application>
  <PresentationFormat>宽屏</PresentationFormat>
  <Paragraphs>104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等线 Light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Huang WeiSi(ESS)</dc:creator>
  <cp:lastModifiedBy>Huang WeiSi(ESS)</cp:lastModifiedBy>
  <cp:revision>2</cp:revision>
  <dcterms:created xsi:type="dcterms:W3CDTF">2024-06-18T01:57:12Z</dcterms:created>
  <dcterms:modified xsi:type="dcterms:W3CDTF">2024-06-18T02:00:33Z</dcterms:modified>
</cp:coreProperties>
</file>